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3"/>
  </p:notesMasterIdLst>
  <p:handoutMasterIdLst>
    <p:handoutMasterId r:id="rId14"/>
  </p:handoutMasterIdLst>
  <p:sldIdLst>
    <p:sldId id="256" r:id="rId2"/>
    <p:sldId id="429" r:id="rId3"/>
    <p:sldId id="442" r:id="rId4"/>
    <p:sldId id="434" r:id="rId5"/>
    <p:sldId id="435" r:id="rId6"/>
    <p:sldId id="436" r:id="rId7"/>
    <p:sldId id="437" r:id="rId8"/>
    <p:sldId id="438" r:id="rId9"/>
    <p:sldId id="439" r:id="rId10"/>
    <p:sldId id="440" r:id="rId11"/>
    <p:sldId id="44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59" autoAdjust="0"/>
    <p:restoredTop sz="88029" autoAdjust="0"/>
  </p:normalViewPr>
  <p:slideViewPr>
    <p:cSldViewPr snapToGrid="0">
      <p:cViewPr varScale="1">
        <p:scale>
          <a:sx n="64" d="100"/>
          <a:sy n="64" d="100"/>
        </p:scale>
        <p:origin x="996" y="60"/>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9/11/2021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9/11/2021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a:p>
        </p:txBody>
      </p:sp>
    </p:spTree>
    <p:extLst>
      <p:ext uri="{BB962C8B-B14F-4D97-AF65-F5344CB8AC3E}">
        <p14:creationId xmlns:p14="http://schemas.microsoft.com/office/powerpoint/2010/main" val="39985792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11</a:t>
            </a:fld>
            <a:endParaRPr lang="en-US" noProof="0"/>
          </a:p>
        </p:txBody>
      </p:sp>
    </p:spTree>
    <p:extLst>
      <p:ext uri="{BB962C8B-B14F-4D97-AF65-F5344CB8AC3E}">
        <p14:creationId xmlns:p14="http://schemas.microsoft.com/office/powerpoint/2010/main" val="3155821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22673227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714011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3574283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6</a:t>
            </a:fld>
            <a:endParaRPr lang="en-US" noProof="0"/>
          </a:p>
        </p:txBody>
      </p:sp>
    </p:spTree>
    <p:extLst>
      <p:ext uri="{BB962C8B-B14F-4D97-AF65-F5344CB8AC3E}">
        <p14:creationId xmlns:p14="http://schemas.microsoft.com/office/powerpoint/2010/main" val="3506847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a:p>
        </p:txBody>
      </p:sp>
    </p:spTree>
    <p:extLst>
      <p:ext uri="{BB962C8B-B14F-4D97-AF65-F5344CB8AC3E}">
        <p14:creationId xmlns:p14="http://schemas.microsoft.com/office/powerpoint/2010/main" val="11656400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8</a:t>
            </a:fld>
            <a:endParaRPr lang="en-US" noProof="0"/>
          </a:p>
        </p:txBody>
      </p:sp>
    </p:spTree>
    <p:extLst>
      <p:ext uri="{BB962C8B-B14F-4D97-AF65-F5344CB8AC3E}">
        <p14:creationId xmlns:p14="http://schemas.microsoft.com/office/powerpoint/2010/main" val="11153168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9</a:t>
            </a:fld>
            <a:endParaRPr lang="en-US" noProof="0"/>
          </a:p>
        </p:txBody>
      </p:sp>
    </p:spTree>
    <p:extLst>
      <p:ext uri="{BB962C8B-B14F-4D97-AF65-F5344CB8AC3E}">
        <p14:creationId xmlns:p14="http://schemas.microsoft.com/office/powerpoint/2010/main" val="21719651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10</a:t>
            </a:fld>
            <a:endParaRPr lang="en-US" noProof="0"/>
          </a:p>
        </p:txBody>
      </p:sp>
    </p:spTree>
    <p:extLst>
      <p:ext uri="{BB962C8B-B14F-4D97-AF65-F5344CB8AC3E}">
        <p14:creationId xmlns:p14="http://schemas.microsoft.com/office/powerpoint/2010/main" val="42265305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7.tmp"/><Relationship Id="rId5" Type="http://schemas.openxmlformats.org/officeDocument/2006/relationships/image" Target="../media/image6.tmp"/><Relationship Id="rId4" Type="http://schemas.openxmlformats.org/officeDocument/2006/relationships/image" Target="../media/image5.tmp"/></Relationships>
</file>

<file path=ppt/slides/_rels/slide3.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7.tmp"/><Relationship Id="rId5" Type="http://schemas.openxmlformats.org/officeDocument/2006/relationships/image" Target="../media/image6.tmp"/><Relationship Id="rId4" Type="http://schemas.openxmlformats.org/officeDocument/2006/relationships/image" Target="../media/image5.tmp"/></Relationships>
</file>

<file path=ppt/slides/_rels/slide4.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9.tmp"/></Relationships>
</file>

<file path=ppt/slides/_rels/slide5.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9.tmp"/></Relationships>
</file>

<file path=ppt/slides/_rels/slide6.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noProof="1"/>
              <a:t>Unit 1:</a:t>
            </a:r>
          </a:p>
          <a:p>
            <a:r>
              <a:rPr lang="en-US" noProof="1"/>
              <a:t>The digital world</a:t>
            </a:r>
          </a:p>
          <a:p>
            <a:endParaRPr lang="en-US" noProof="1"/>
          </a:p>
          <a:p>
            <a:r>
              <a:rPr lang="en-US" noProof="1"/>
              <a:t>DT16b:</a:t>
            </a:r>
          </a:p>
          <a:p>
            <a:r>
              <a:rPr lang="en-US" noProof="1"/>
              <a:t>Reliability of online sources</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7" name="Picture Placeholder 6">
            <a:extLst>
              <a:ext uri="{FF2B5EF4-FFF2-40B4-BE49-F238E27FC236}">
                <a16:creationId xmlns:a16="http://schemas.microsoft.com/office/drawing/2014/main" id="{FF1051B6-7DA5-480D-A5E6-8752CD25532E}"/>
              </a:ext>
            </a:extLst>
          </p:cNvPr>
          <p:cNvPicPr>
            <a:picLocks noGrp="1" noChangeAspect="1"/>
          </p:cNvPicPr>
          <p:nvPr>
            <p:ph type="pic" sz="quarter" idx="10"/>
          </p:nvPr>
        </p:nvPicPr>
        <p:blipFill>
          <a:blip r:embed="rId2"/>
          <a:srcRect t="7282" b="7282"/>
          <a:stretch>
            <a:fillRect/>
          </a:stretch>
        </p:blipFill>
        <p:spPr>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Trustworthy websites</a:t>
            </a:r>
          </a:p>
        </p:txBody>
      </p:sp>
      <p:sp>
        <p:nvSpPr>
          <p:cNvPr id="9" name="Rectangle 8"/>
          <p:cNvSpPr/>
          <p:nvPr/>
        </p:nvSpPr>
        <p:spPr>
          <a:xfrm>
            <a:off x="6775552" y="670407"/>
            <a:ext cx="5045719"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6775553" y="1275625"/>
            <a:ext cx="5045717" cy="280169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Describe ways in which users can check if a source is trustworthy.</a:t>
            </a:r>
          </a:p>
          <a:p>
            <a:pPr algn="ctr"/>
            <a:endParaRPr lang="en-GB" u="sng" dirty="0">
              <a:solidFill>
                <a:schemeClr val="tx1"/>
              </a:solidFill>
              <a:latin typeface="+mj-lt"/>
            </a:endParaRPr>
          </a:p>
        </p:txBody>
      </p:sp>
      <p:sp>
        <p:nvSpPr>
          <p:cNvPr id="15" name="Rectangle 14">
            <a:extLst>
              <a:ext uri="{FF2B5EF4-FFF2-40B4-BE49-F238E27FC236}">
                <a16:creationId xmlns:a16="http://schemas.microsoft.com/office/drawing/2014/main" id="{455DBCD3-3476-4437-BA38-88C7E4F47E7D}"/>
              </a:ext>
            </a:extLst>
          </p:cNvPr>
          <p:cNvSpPr/>
          <p:nvPr/>
        </p:nvSpPr>
        <p:spPr>
          <a:xfrm>
            <a:off x="6775553" y="4205938"/>
            <a:ext cx="5045718" cy="237474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Provide a list of websites that can be considered ‘trustworthy’</a:t>
            </a:r>
          </a:p>
          <a:p>
            <a:pPr algn="ctr"/>
            <a:endParaRPr lang="en-GB" u="sng" dirty="0">
              <a:solidFill>
                <a:schemeClr val="tx1"/>
              </a:solidFill>
              <a:latin typeface="+mj-lt"/>
            </a:endParaRPr>
          </a:p>
          <a:p>
            <a:pPr algn="ctr"/>
            <a:endParaRPr lang="en-GB"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pic>
        <p:nvPicPr>
          <p:cNvPr id="6" name="Picture 5">
            <a:extLst>
              <a:ext uri="{FF2B5EF4-FFF2-40B4-BE49-F238E27FC236}">
                <a16:creationId xmlns:a16="http://schemas.microsoft.com/office/drawing/2014/main" id="{C79A589D-6AD9-460D-89F4-21542F696C16}"/>
              </a:ext>
            </a:extLst>
          </p:cNvPr>
          <p:cNvPicPr>
            <a:picLocks noChangeAspect="1"/>
          </p:cNvPicPr>
          <p:nvPr/>
        </p:nvPicPr>
        <p:blipFill>
          <a:blip r:embed="rId3"/>
          <a:stretch>
            <a:fillRect/>
          </a:stretch>
        </p:blipFill>
        <p:spPr>
          <a:xfrm>
            <a:off x="157162" y="670407"/>
            <a:ext cx="6496957" cy="3067478"/>
          </a:xfrm>
          <a:prstGeom prst="rect">
            <a:avLst/>
          </a:prstGeom>
          <a:ln>
            <a:solidFill>
              <a:schemeClr val="tx1"/>
            </a:solidFill>
          </a:ln>
        </p:spPr>
      </p:pic>
      <p:sp>
        <p:nvSpPr>
          <p:cNvPr id="10" name="Rectangle 9">
            <a:extLst>
              <a:ext uri="{FF2B5EF4-FFF2-40B4-BE49-F238E27FC236}">
                <a16:creationId xmlns:a16="http://schemas.microsoft.com/office/drawing/2014/main" id="{10B23DD1-A9B0-4DA0-9F2F-B862F3E56477}"/>
              </a:ext>
            </a:extLst>
          </p:cNvPr>
          <p:cNvSpPr/>
          <p:nvPr/>
        </p:nvSpPr>
        <p:spPr>
          <a:xfrm>
            <a:off x="157161" y="4205938"/>
            <a:ext cx="6496957" cy="237474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How can you determine whether a source is credible?</a:t>
            </a: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Tree>
    <p:extLst>
      <p:ext uri="{BB962C8B-B14F-4D97-AF65-F5344CB8AC3E}">
        <p14:creationId xmlns:p14="http://schemas.microsoft.com/office/powerpoint/2010/main" val="3805957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Trustworthy websites</a:t>
            </a:r>
          </a:p>
        </p:txBody>
      </p:sp>
      <p:sp>
        <p:nvSpPr>
          <p:cNvPr id="9" name="Rectangle 8"/>
          <p:cNvSpPr/>
          <p:nvPr/>
        </p:nvSpPr>
        <p:spPr>
          <a:xfrm>
            <a:off x="6775552" y="670407"/>
            <a:ext cx="5045719"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6775553" y="1275625"/>
            <a:ext cx="5045717" cy="2801699"/>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Describe ways in which users can check if a source is trustworthy.</a:t>
            </a:r>
          </a:p>
          <a:p>
            <a:pPr algn="ctr"/>
            <a:r>
              <a:rPr lang="en-GB" dirty="0">
                <a:solidFill>
                  <a:schemeClr val="tx1"/>
                </a:solidFill>
                <a:latin typeface="+mj-lt"/>
              </a:rPr>
              <a:t>Checking multiple sources to confirm information found and to ensure a few different sources of information state the same information.</a:t>
            </a:r>
          </a:p>
          <a:p>
            <a:pPr algn="ctr"/>
            <a:endParaRPr lang="en-GB" dirty="0">
              <a:solidFill>
                <a:schemeClr val="tx1"/>
              </a:solidFill>
              <a:latin typeface="+mj-lt"/>
            </a:endParaRPr>
          </a:p>
          <a:p>
            <a:pPr algn="ctr"/>
            <a:r>
              <a:rPr lang="en-GB" dirty="0">
                <a:solidFill>
                  <a:schemeClr val="tx1"/>
                </a:solidFill>
                <a:latin typeface="+mj-lt"/>
              </a:rPr>
              <a:t>Using trustworthy and well-known websites can help to ensure the information found online is reliable. Examples here could include BBC</a:t>
            </a:r>
          </a:p>
          <a:p>
            <a:pPr algn="ctr"/>
            <a:r>
              <a:rPr lang="en-GB" dirty="0">
                <a:solidFill>
                  <a:schemeClr val="tx1"/>
                </a:solidFill>
                <a:latin typeface="+mj-lt"/>
              </a:rPr>
              <a:t>News, WJEC and government websites.</a:t>
            </a:r>
          </a:p>
          <a:p>
            <a:pPr algn="ctr"/>
            <a:endParaRPr lang="en-GB" u="sng" dirty="0">
              <a:solidFill>
                <a:schemeClr val="tx1"/>
              </a:solidFill>
              <a:latin typeface="+mj-lt"/>
            </a:endParaRPr>
          </a:p>
        </p:txBody>
      </p:sp>
      <p:sp>
        <p:nvSpPr>
          <p:cNvPr id="15" name="Rectangle 14">
            <a:extLst>
              <a:ext uri="{FF2B5EF4-FFF2-40B4-BE49-F238E27FC236}">
                <a16:creationId xmlns:a16="http://schemas.microsoft.com/office/drawing/2014/main" id="{455DBCD3-3476-4437-BA38-88C7E4F47E7D}"/>
              </a:ext>
            </a:extLst>
          </p:cNvPr>
          <p:cNvSpPr/>
          <p:nvPr/>
        </p:nvSpPr>
        <p:spPr>
          <a:xfrm>
            <a:off x="6775553" y="4205938"/>
            <a:ext cx="5045718" cy="2374744"/>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a:solidFill>
                  <a:schemeClr val="tx1"/>
                </a:solidFill>
                <a:latin typeface="+mj-lt"/>
              </a:rPr>
              <a:t>Provide a list of websites that can be considered ‘trustworthy’</a:t>
            </a:r>
          </a:p>
          <a:p>
            <a:pPr algn="ctr"/>
            <a:endParaRPr lang="en-GB" u="sng">
              <a:solidFill>
                <a:schemeClr val="tx1"/>
              </a:solidFill>
              <a:latin typeface="+mj-lt"/>
            </a:endParaRPr>
          </a:p>
          <a:p>
            <a:pPr algn="ctr"/>
            <a:r>
              <a:rPr lang="en-GB">
                <a:solidFill>
                  <a:schemeClr val="tx1"/>
                </a:solidFill>
                <a:latin typeface="+mj-lt"/>
              </a:rPr>
              <a:t>BBC</a:t>
            </a:r>
          </a:p>
          <a:p>
            <a:pPr algn="ctr"/>
            <a:r>
              <a:rPr lang="en-GB">
                <a:solidFill>
                  <a:schemeClr val="tx1"/>
                </a:solidFill>
                <a:latin typeface="+mj-lt"/>
              </a:rPr>
              <a:t>NHS</a:t>
            </a:r>
          </a:p>
          <a:p>
            <a:pPr algn="ctr"/>
            <a:r>
              <a:rPr lang="en-GB">
                <a:solidFill>
                  <a:schemeClr val="tx1"/>
                </a:solidFill>
                <a:latin typeface="+mj-lt"/>
              </a:rPr>
              <a:t>Government website</a:t>
            </a:r>
          </a:p>
          <a:p>
            <a:pPr algn="ctr"/>
            <a:r>
              <a:rPr lang="en-GB">
                <a:solidFill>
                  <a:schemeClr val="tx1"/>
                </a:solidFill>
                <a:latin typeface="+mj-lt"/>
              </a:rPr>
              <a:t>Sage</a:t>
            </a:r>
          </a:p>
          <a:p>
            <a:pPr algn="ctr"/>
            <a:r>
              <a:rPr lang="en-GB">
                <a:solidFill>
                  <a:schemeClr val="tx1"/>
                </a:solidFill>
                <a:latin typeface="+mj-lt"/>
              </a:rPr>
              <a:t>Academia</a:t>
            </a:r>
          </a:p>
          <a:p>
            <a:pPr algn="ctr"/>
            <a:endParaRPr lang="en-GB">
              <a:solidFill>
                <a:schemeClr val="tx1"/>
              </a:solidFill>
              <a:latin typeface="+mj-lt"/>
            </a:endParaRPr>
          </a:p>
          <a:p>
            <a:pPr algn="ctr"/>
            <a:endParaRPr lang="en-GB" sz="1600">
              <a:solidFill>
                <a:schemeClr val="tx1"/>
              </a:solidFill>
              <a:latin typeface="+mj-lt"/>
            </a:endParaRPr>
          </a:p>
          <a:p>
            <a:pPr algn="ctr"/>
            <a:endParaRPr lang="en-GB" sz="1400" dirty="0">
              <a:solidFill>
                <a:schemeClr val="tx1"/>
              </a:solidFill>
              <a:latin typeface="+mj-lt"/>
            </a:endParaRPr>
          </a:p>
        </p:txBody>
      </p:sp>
      <p:pic>
        <p:nvPicPr>
          <p:cNvPr id="6" name="Picture 5">
            <a:extLst>
              <a:ext uri="{FF2B5EF4-FFF2-40B4-BE49-F238E27FC236}">
                <a16:creationId xmlns:a16="http://schemas.microsoft.com/office/drawing/2014/main" id="{C79A589D-6AD9-460D-89F4-21542F696C16}"/>
              </a:ext>
            </a:extLst>
          </p:cNvPr>
          <p:cNvPicPr>
            <a:picLocks noChangeAspect="1"/>
          </p:cNvPicPr>
          <p:nvPr/>
        </p:nvPicPr>
        <p:blipFill>
          <a:blip r:embed="rId3"/>
          <a:stretch>
            <a:fillRect/>
          </a:stretch>
        </p:blipFill>
        <p:spPr>
          <a:xfrm>
            <a:off x="157162" y="670407"/>
            <a:ext cx="6496957" cy="3067478"/>
          </a:xfrm>
          <a:prstGeom prst="rect">
            <a:avLst/>
          </a:prstGeom>
          <a:ln>
            <a:solidFill>
              <a:schemeClr val="tx1"/>
            </a:solidFill>
          </a:ln>
        </p:spPr>
      </p:pic>
      <p:sp>
        <p:nvSpPr>
          <p:cNvPr id="10" name="Rectangle 9">
            <a:extLst>
              <a:ext uri="{FF2B5EF4-FFF2-40B4-BE49-F238E27FC236}">
                <a16:creationId xmlns:a16="http://schemas.microsoft.com/office/drawing/2014/main" id="{10B23DD1-A9B0-4DA0-9F2F-B862F3E56477}"/>
              </a:ext>
            </a:extLst>
          </p:cNvPr>
          <p:cNvSpPr/>
          <p:nvPr/>
        </p:nvSpPr>
        <p:spPr>
          <a:xfrm>
            <a:off x="157161" y="4205938"/>
            <a:ext cx="6496957" cy="2374744"/>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How can you determine whether a source is credible?</a:t>
            </a:r>
          </a:p>
          <a:p>
            <a:pPr algn="ctr"/>
            <a:endParaRPr lang="en-GB" u="sng" dirty="0">
              <a:solidFill>
                <a:schemeClr val="tx1"/>
              </a:solidFill>
              <a:latin typeface="+mj-lt"/>
            </a:endParaRPr>
          </a:p>
          <a:p>
            <a:pPr algn="ctr"/>
            <a:r>
              <a:rPr lang="en-GB" dirty="0">
                <a:solidFill>
                  <a:schemeClr val="tx1"/>
                </a:solidFill>
                <a:latin typeface="+mj-lt"/>
              </a:rPr>
              <a:t>You need to pay close attention to several things when looking for credible sources. First of all, the information needs to be published at least within the last few years. Check whether the authors are well-known and have received some acknowledgment. The majority of websites belonging to governmental and educational institutions are reliable.</a:t>
            </a:r>
          </a:p>
          <a:p>
            <a:pPr algn="ctr"/>
            <a:endParaRPr lang="en-GB" sz="1600" dirty="0">
              <a:solidFill>
                <a:schemeClr val="tx1"/>
              </a:solidFill>
              <a:latin typeface="+mj-lt"/>
            </a:endParaRPr>
          </a:p>
          <a:p>
            <a:pPr algn="ctr"/>
            <a:endParaRPr lang="en-GB" sz="1400" dirty="0">
              <a:solidFill>
                <a:schemeClr val="tx1"/>
              </a:solidFill>
              <a:latin typeface="+mj-lt"/>
            </a:endParaRPr>
          </a:p>
        </p:txBody>
      </p:sp>
    </p:spTree>
    <p:extLst>
      <p:ext uri="{BB962C8B-B14F-4D97-AF65-F5344CB8AC3E}">
        <p14:creationId xmlns:p14="http://schemas.microsoft.com/office/powerpoint/2010/main" val="981438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Starter</a:t>
            </a:r>
          </a:p>
          <a:p>
            <a:r>
              <a:rPr lang="en-GB" dirty="0">
                <a:latin typeface="+mj-lt"/>
              </a:rPr>
              <a:t>Tick which of these websites could be considered as ‘reliable’.</a:t>
            </a:r>
            <a:endParaRPr lang="en-GB" sz="1600" dirty="0">
              <a:latin typeface="+mj-lt"/>
            </a:endParaRPr>
          </a:p>
        </p:txBody>
      </p:sp>
      <p:pic>
        <p:nvPicPr>
          <p:cNvPr id="5" name="Picture 4">
            <a:extLst>
              <a:ext uri="{FF2B5EF4-FFF2-40B4-BE49-F238E27FC236}">
                <a16:creationId xmlns:a16="http://schemas.microsoft.com/office/drawing/2014/main" id="{DB7CF3D5-A654-48A6-A29E-112109B00D66}"/>
              </a:ext>
            </a:extLst>
          </p:cNvPr>
          <p:cNvPicPr>
            <a:picLocks noChangeAspect="1"/>
          </p:cNvPicPr>
          <p:nvPr/>
        </p:nvPicPr>
        <p:blipFill>
          <a:blip r:embed="rId3"/>
          <a:stretch>
            <a:fillRect/>
          </a:stretch>
        </p:blipFill>
        <p:spPr>
          <a:xfrm>
            <a:off x="1230562" y="867252"/>
            <a:ext cx="4368301" cy="2825296"/>
          </a:xfrm>
          <a:prstGeom prst="rect">
            <a:avLst/>
          </a:prstGeom>
        </p:spPr>
      </p:pic>
      <p:pic>
        <p:nvPicPr>
          <p:cNvPr id="7" name="Picture 6">
            <a:extLst>
              <a:ext uri="{FF2B5EF4-FFF2-40B4-BE49-F238E27FC236}">
                <a16:creationId xmlns:a16="http://schemas.microsoft.com/office/drawing/2014/main" id="{F87DD85D-E5FE-4801-B1DB-8A253C3CF39C}"/>
              </a:ext>
            </a:extLst>
          </p:cNvPr>
          <p:cNvPicPr>
            <a:picLocks noChangeAspect="1"/>
          </p:cNvPicPr>
          <p:nvPr/>
        </p:nvPicPr>
        <p:blipFill>
          <a:blip r:embed="rId4"/>
          <a:stretch>
            <a:fillRect/>
          </a:stretch>
        </p:blipFill>
        <p:spPr>
          <a:xfrm>
            <a:off x="6326451" y="809066"/>
            <a:ext cx="4674031" cy="2883482"/>
          </a:xfrm>
          <a:prstGeom prst="rect">
            <a:avLst/>
          </a:prstGeom>
        </p:spPr>
      </p:pic>
      <p:pic>
        <p:nvPicPr>
          <p:cNvPr id="9" name="Picture 8">
            <a:extLst>
              <a:ext uri="{FF2B5EF4-FFF2-40B4-BE49-F238E27FC236}">
                <a16:creationId xmlns:a16="http://schemas.microsoft.com/office/drawing/2014/main" id="{913EFD94-EDE2-4C97-AA41-F55F3A5351D0}"/>
              </a:ext>
            </a:extLst>
          </p:cNvPr>
          <p:cNvPicPr>
            <a:picLocks noChangeAspect="1"/>
          </p:cNvPicPr>
          <p:nvPr/>
        </p:nvPicPr>
        <p:blipFill>
          <a:blip r:embed="rId5"/>
          <a:stretch>
            <a:fillRect/>
          </a:stretch>
        </p:blipFill>
        <p:spPr>
          <a:xfrm>
            <a:off x="6326451" y="3985939"/>
            <a:ext cx="4674031" cy="2312473"/>
          </a:xfrm>
          <a:prstGeom prst="rect">
            <a:avLst/>
          </a:prstGeom>
        </p:spPr>
      </p:pic>
      <p:pic>
        <p:nvPicPr>
          <p:cNvPr id="11" name="Picture 10">
            <a:extLst>
              <a:ext uri="{FF2B5EF4-FFF2-40B4-BE49-F238E27FC236}">
                <a16:creationId xmlns:a16="http://schemas.microsoft.com/office/drawing/2014/main" id="{BBC5E1BD-BC0A-4876-9842-BD2874038F8A}"/>
              </a:ext>
            </a:extLst>
          </p:cNvPr>
          <p:cNvPicPr>
            <a:picLocks noChangeAspect="1"/>
          </p:cNvPicPr>
          <p:nvPr/>
        </p:nvPicPr>
        <p:blipFill>
          <a:blip r:embed="rId6"/>
          <a:stretch>
            <a:fillRect/>
          </a:stretch>
        </p:blipFill>
        <p:spPr>
          <a:xfrm>
            <a:off x="1267071" y="3942412"/>
            <a:ext cx="4368301" cy="2356000"/>
          </a:xfrm>
          <a:prstGeom prst="rect">
            <a:avLst/>
          </a:prstGeom>
        </p:spPr>
      </p:pic>
    </p:spTree>
    <p:extLst>
      <p:ext uri="{BB962C8B-B14F-4D97-AF65-F5344CB8AC3E}">
        <p14:creationId xmlns:p14="http://schemas.microsoft.com/office/powerpoint/2010/main" val="1250215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Starter</a:t>
            </a:r>
          </a:p>
          <a:p>
            <a:r>
              <a:rPr lang="en-GB" dirty="0">
                <a:latin typeface="+mj-lt"/>
              </a:rPr>
              <a:t>Tick which of these websites could be considered as ‘reliable’.</a:t>
            </a:r>
            <a:endParaRPr lang="en-GB" sz="1600" dirty="0">
              <a:latin typeface="+mj-lt"/>
            </a:endParaRPr>
          </a:p>
        </p:txBody>
      </p:sp>
      <p:pic>
        <p:nvPicPr>
          <p:cNvPr id="5" name="Picture 4">
            <a:extLst>
              <a:ext uri="{FF2B5EF4-FFF2-40B4-BE49-F238E27FC236}">
                <a16:creationId xmlns:a16="http://schemas.microsoft.com/office/drawing/2014/main" id="{DB7CF3D5-A654-48A6-A29E-112109B00D66}"/>
              </a:ext>
            </a:extLst>
          </p:cNvPr>
          <p:cNvPicPr>
            <a:picLocks noChangeAspect="1"/>
          </p:cNvPicPr>
          <p:nvPr/>
        </p:nvPicPr>
        <p:blipFill>
          <a:blip r:embed="rId3"/>
          <a:stretch>
            <a:fillRect/>
          </a:stretch>
        </p:blipFill>
        <p:spPr>
          <a:xfrm>
            <a:off x="1230562" y="867252"/>
            <a:ext cx="4368301" cy="2825296"/>
          </a:xfrm>
          <a:prstGeom prst="rect">
            <a:avLst/>
          </a:prstGeom>
        </p:spPr>
      </p:pic>
      <p:pic>
        <p:nvPicPr>
          <p:cNvPr id="7" name="Picture 6">
            <a:extLst>
              <a:ext uri="{FF2B5EF4-FFF2-40B4-BE49-F238E27FC236}">
                <a16:creationId xmlns:a16="http://schemas.microsoft.com/office/drawing/2014/main" id="{F87DD85D-E5FE-4801-B1DB-8A253C3CF39C}"/>
              </a:ext>
            </a:extLst>
          </p:cNvPr>
          <p:cNvPicPr>
            <a:picLocks noChangeAspect="1"/>
          </p:cNvPicPr>
          <p:nvPr/>
        </p:nvPicPr>
        <p:blipFill>
          <a:blip r:embed="rId4"/>
          <a:stretch>
            <a:fillRect/>
          </a:stretch>
        </p:blipFill>
        <p:spPr>
          <a:xfrm>
            <a:off x="6326451" y="809066"/>
            <a:ext cx="4674031" cy="2883482"/>
          </a:xfrm>
          <a:prstGeom prst="rect">
            <a:avLst/>
          </a:prstGeom>
        </p:spPr>
      </p:pic>
      <p:pic>
        <p:nvPicPr>
          <p:cNvPr id="9" name="Picture 8">
            <a:extLst>
              <a:ext uri="{FF2B5EF4-FFF2-40B4-BE49-F238E27FC236}">
                <a16:creationId xmlns:a16="http://schemas.microsoft.com/office/drawing/2014/main" id="{913EFD94-EDE2-4C97-AA41-F55F3A5351D0}"/>
              </a:ext>
            </a:extLst>
          </p:cNvPr>
          <p:cNvPicPr>
            <a:picLocks noChangeAspect="1"/>
          </p:cNvPicPr>
          <p:nvPr/>
        </p:nvPicPr>
        <p:blipFill>
          <a:blip r:embed="rId5"/>
          <a:stretch>
            <a:fillRect/>
          </a:stretch>
        </p:blipFill>
        <p:spPr>
          <a:xfrm>
            <a:off x="6326451" y="3985939"/>
            <a:ext cx="4674031" cy="2312473"/>
          </a:xfrm>
          <a:prstGeom prst="rect">
            <a:avLst/>
          </a:prstGeom>
        </p:spPr>
      </p:pic>
      <p:pic>
        <p:nvPicPr>
          <p:cNvPr id="11" name="Picture 10">
            <a:extLst>
              <a:ext uri="{FF2B5EF4-FFF2-40B4-BE49-F238E27FC236}">
                <a16:creationId xmlns:a16="http://schemas.microsoft.com/office/drawing/2014/main" id="{BBC5E1BD-BC0A-4876-9842-BD2874038F8A}"/>
              </a:ext>
            </a:extLst>
          </p:cNvPr>
          <p:cNvPicPr>
            <a:picLocks noChangeAspect="1"/>
          </p:cNvPicPr>
          <p:nvPr/>
        </p:nvPicPr>
        <p:blipFill>
          <a:blip r:embed="rId6"/>
          <a:stretch>
            <a:fillRect/>
          </a:stretch>
        </p:blipFill>
        <p:spPr>
          <a:xfrm>
            <a:off x="1267071" y="3942412"/>
            <a:ext cx="4368301" cy="2356000"/>
          </a:xfrm>
          <a:prstGeom prst="rect">
            <a:avLst/>
          </a:prstGeom>
        </p:spPr>
      </p:pic>
      <p:sp>
        <p:nvSpPr>
          <p:cNvPr id="2" name="TextBox 1">
            <a:extLst>
              <a:ext uri="{FF2B5EF4-FFF2-40B4-BE49-F238E27FC236}">
                <a16:creationId xmlns:a16="http://schemas.microsoft.com/office/drawing/2014/main" id="{84CFDFEB-842E-465E-8BC8-27AF08627B2B}"/>
              </a:ext>
            </a:extLst>
          </p:cNvPr>
          <p:cNvSpPr txBox="1"/>
          <p:nvPr/>
        </p:nvSpPr>
        <p:spPr>
          <a:xfrm>
            <a:off x="10961438" y="2863121"/>
            <a:ext cx="585489" cy="707886"/>
          </a:xfrm>
          <a:prstGeom prst="rect">
            <a:avLst/>
          </a:prstGeom>
          <a:noFill/>
        </p:spPr>
        <p:txBody>
          <a:bodyPr wrap="square" rtlCol="0">
            <a:spAutoFit/>
          </a:bodyPr>
          <a:lstStyle/>
          <a:p>
            <a:r>
              <a:rPr lang="en-GB" sz="4000" b="1" dirty="0">
                <a:solidFill>
                  <a:srgbClr val="00B050"/>
                </a:solidFill>
                <a:sym typeface="Wingdings" panose="05000000000000000000" pitchFamily="2" charset="2"/>
              </a:rPr>
              <a:t></a:t>
            </a:r>
            <a:endParaRPr lang="en-GB" sz="4000" b="1" dirty="0">
              <a:solidFill>
                <a:srgbClr val="00B050"/>
              </a:solidFill>
            </a:endParaRPr>
          </a:p>
        </p:txBody>
      </p:sp>
      <p:sp>
        <p:nvSpPr>
          <p:cNvPr id="8" name="TextBox 7">
            <a:extLst>
              <a:ext uri="{FF2B5EF4-FFF2-40B4-BE49-F238E27FC236}">
                <a16:creationId xmlns:a16="http://schemas.microsoft.com/office/drawing/2014/main" id="{F93B865C-3898-491B-AD59-5A14E446AE73}"/>
              </a:ext>
            </a:extLst>
          </p:cNvPr>
          <p:cNvSpPr txBox="1"/>
          <p:nvPr/>
        </p:nvSpPr>
        <p:spPr>
          <a:xfrm>
            <a:off x="11000482" y="5694991"/>
            <a:ext cx="585489" cy="707886"/>
          </a:xfrm>
          <a:prstGeom prst="rect">
            <a:avLst/>
          </a:prstGeom>
          <a:noFill/>
        </p:spPr>
        <p:txBody>
          <a:bodyPr wrap="square" rtlCol="0">
            <a:spAutoFit/>
          </a:bodyPr>
          <a:lstStyle/>
          <a:p>
            <a:r>
              <a:rPr lang="en-GB" sz="4000" b="1" dirty="0">
                <a:solidFill>
                  <a:srgbClr val="00B050"/>
                </a:solidFill>
                <a:sym typeface="Wingdings" panose="05000000000000000000" pitchFamily="2" charset="2"/>
              </a:rPr>
              <a:t></a:t>
            </a:r>
            <a:endParaRPr lang="en-GB" sz="4000" b="1" dirty="0">
              <a:solidFill>
                <a:srgbClr val="00B050"/>
              </a:solidFill>
            </a:endParaRPr>
          </a:p>
        </p:txBody>
      </p:sp>
      <p:sp>
        <p:nvSpPr>
          <p:cNvPr id="10" name="TextBox 9">
            <a:extLst>
              <a:ext uri="{FF2B5EF4-FFF2-40B4-BE49-F238E27FC236}">
                <a16:creationId xmlns:a16="http://schemas.microsoft.com/office/drawing/2014/main" id="{71CBFFF2-FE3B-48BD-9075-49C12D129876}"/>
              </a:ext>
            </a:extLst>
          </p:cNvPr>
          <p:cNvSpPr txBox="1"/>
          <p:nvPr/>
        </p:nvSpPr>
        <p:spPr>
          <a:xfrm>
            <a:off x="5635372" y="2863121"/>
            <a:ext cx="585489" cy="707886"/>
          </a:xfrm>
          <a:prstGeom prst="rect">
            <a:avLst/>
          </a:prstGeom>
          <a:noFill/>
        </p:spPr>
        <p:txBody>
          <a:bodyPr wrap="square" rtlCol="0">
            <a:spAutoFit/>
          </a:bodyPr>
          <a:lstStyle/>
          <a:p>
            <a:r>
              <a:rPr lang="en-GB" sz="4000" b="1" dirty="0">
                <a:solidFill>
                  <a:srgbClr val="FF0000"/>
                </a:solidFill>
                <a:sym typeface="Wingdings" panose="05000000000000000000" pitchFamily="2" charset="2"/>
              </a:rPr>
              <a:t>×</a:t>
            </a:r>
            <a:endParaRPr lang="en-GB" sz="4000" b="1" dirty="0">
              <a:solidFill>
                <a:srgbClr val="FF0000"/>
              </a:solidFill>
            </a:endParaRPr>
          </a:p>
        </p:txBody>
      </p:sp>
      <p:sp>
        <p:nvSpPr>
          <p:cNvPr id="12" name="TextBox 11">
            <a:extLst>
              <a:ext uri="{FF2B5EF4-FFF2-40B4-BE49-F238E27FC236}">
                <a16:creationId xmlns:a16="http://schemas.microsoft.com/office/drawing/2014/main" id="{C903DF8C-9335-4733-9334-1BBE4075517D}"/>
              </a:ext>
            </a:extLst>
          </p:cNvPr>
          <p:cNvSpPr txBox="1"/>
          <p:nvPr/>
        </p:nvSpPr>
        <p:spPr>
          <a:xfrm>
            <a:off x="5635372" y="5590526"/>
            <a:ext cx="585489" cy="707886"/>
          </a:xfrm>
          <a:prstGeom prst="rect">
            <a:avLst/>
          </a:prstGeom>
          <a:noFill/>
        </p:spPr>
        <p:txBody>
          <a:bodyPr wrap="square" rtlCol="0">
            <a:spAutoFit/>
          </a:bodyPr>
          <a:lstStyle/>
          <a:p>
            <a:r>
              <a:rPr lang="en-GB" sz="4000" b="1" dirty="0">
                <a:solidFill>
                  <a:srgbClr val="FF0000"/>
                </a:solidFill>
                <a:sym typeface="Wingdings" panose="05000000000000000000" pitchFamily="2" charset="2"/>
              </a:rPr>
              <a:t>×</a:t>
            </a:r>
            <a:endParaRPr lang="en-GB" sz="4000" b="1" dirty="0">
              <a:solidFill>
                <a:srgbClr val="FF0000"/>
              </a:solidFill>
            </a:endParaRPr>
          </a:p>
        </p:txBody>
      </p:sp>
    </p:spTree>
    <p:extLst>
      <p:ext uri="{BB962C8B-B14F-4D97-AF65-F5344CB8AC3E}">
        <p14:creationId xmlns:p14="http://schemas.microsoft.com/office/powerpoint/2010/main" val="2679745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Bias</a:t>
            </a:r>
          </a:p>
        </p:txBody>
      </p:sp>
      <p:sp>
        <p:nvSpPr>
          <p:cNvPr id="9" name="Rectangle 8"/>
          <p:cNvSpPr/>
          <p:nvPr/>
        </p:nvSpPr>
        <p:spPr>
          <a:xfrm>
            <a:off x="5336498" y="670407"/>
            <a:ext cx="6484773"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5336497" y="1275627"/>
            <a:ext cx="6484773" cy="98788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does it mean when information is referred to as bias?</a:t>
            </a:r>
          </a:p>
          <a:p>
            <a:pPr algn="ctr"/>
            <a:endParaRPr lang="en-GB" u="sng" dirty="0">
              <a:solidFill>
                <a:schemeClr val="tx1"/>
              </a:solidFill>
              <a:latin typeface="+mj-lt"/>
            </a:endParaRPr>
          </a:p>
        </p:txBody>
      </p:sp>
      <p:sp>
        <p:nvSpPr>
          <p:cNvPr id="23" name="Rectangle 22"/>
          <p:cNvSpPr/>
          <p:nvPr/>
        </p:nvSpPr>
        <p:spPr>
          <a:xfrm>
            <a:off x="5336497" y="2413416"/>
            <a:ext cx="6484773" cy="149901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How is perspective different to bias?</a:t>
            </a:r>
          </a:p>
          <a:p>
            <a:pPr algn="ctr"/>
            <a:endParaRPr lang="en-GB" sz="1400" dirty="0">
              <a:solidFill>
                <a:schemeClr val="tx1"/>
              </a:solidFill>
              <a:latin typeface="+mj-lt"/>
            </a:endParaRPr>
          </a:p>
        </p:txBody>
      </p:sp>
      <p:sp>
        <p:nvSpPr>
          <p:cNvPr id="17" name="Rectangle 16"/>
          <p:cNvSpPr/>
          <p:nvPr/>
        </p:nvSpPr>
        <p:spPr>
          <a:xfrm>
            <a:off x="5336497" y="4062334"/>
            <a:ext cx="6484774" cy="250335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why review sites such as Amazon could be considered as being bias.</a:t>
            </a:r>
          </a:p>
          <a:p>
            <a:pPr algn="ctr"/>
            <a:endParaRPr lang="en-GB" sz="1600" dirty="0">
              <a:solidFill>
                <a:schemeClr val="tx1"/>
              </a:solidFill>
              <a:latin typeface="+mj-lt"/>
            </a:endParaRPr>
          </a:p>
          <a:p>
            <a:pPr algn="ctr"/>
            <a:endParaRPr lang="en-GB" sz="1400" dirty="0">
              <a:solidFill>
                <a:schemeClr val="tx1"/>
              </a:solidFill>
              <a:latin typeface="+mj-lt"/>
            </a:endParaRPr>
          </a:p>
        </p:txBody>
      </p:sp>
      <p:grpSp>
        <p:nvGrpSpPr>
          <p:cNvPr id="7" name="Group 6">
            <a:extLst>
              <a:ext uri="{FF2B5EF4-FFF2-40B4-BE49-F238E27FC236}">
                <a16:creationId xmlns:a16="http://schemas.microsoft.com/office/drawing/2014/main" id="{BB394A79-62E0-4C93-8B5D-9F93D4BF3ED2}"/>
              </a:ext>
            </a:extLst>
          </p:cNvPr>
          <p:cNvGrpSpPr/>
          <p:nvPr/>
        </p:nvGrpSpPr>
        <p:grpSpPr>
          <a:xfrm>
            <a:off x="157162" y="2400053"/>
            <a:ext cx="4819572" cy="4144329"/>
            <a:chOff x="157162" y="670407"/>
            <a:chExt cx="4939494" cy="4130966"/>
          </a:xfrm>
        </p:grpSpPr>
        <p:pic>
          <p:nvPicPr>
            <p:cNvPr id="5" name="Picture 4">
              <a:extLst>
                <a:ext uri="{FF2B5EF4-FFF2-40B4-BE49-F238E27FC236}">
                  <a16:creationId xmlns:a16="http://schemas.microsoft.com/office/drawing/2014/main" id="{B56BEA4E-9A3D-464C-AE75-76C436AD7BF5}"/>
                </a:ext>
              </a:extLst>
            </p:cNvPr>
            <p:cNvPicPr>
              <a:picLocks noChangeAspect="1"/>
            </p:cNvPicPr>
            <p:nvPr/>
          </p:nvPicPr>
          <p:blipFill>
            <a:blip r:embed="rId3"/>
            <a:stretch>
              <a:fillRect/>
            </a:stretch>
          </p:blipFill>
          <p:spPr>
            <a:xfrm>
              <a:off x="157162" y="670407"/>
              <a:ext cx="4939494" cy="4130966"/>
            </a:xfrm>
            <a:prstGeom prst="rect">
              <a:avLst/>
            </a:prstGeom>
            <a:ln>
              <a:solidFill>
                <a:schemeClr val="tx1"/>
              </a:solidFill>
            </a:ln>
          </p:spPr>
        </p:pic>
        <p:sp>
          <p:nvSpPr>
            <p:cNvPr id="6" name="Rectangle 5">
              <a:extLst>
                <a:ext uri="{FF2B5EF4-FFF2-40B4-BE49-F238E27FC236}">
                  <a16:creationId xmlns:a16="http://schemas.microsoft.com/office/drawing/2014/main" id="{E5738668-1E28-43D8-8EF6-24A30DC75C51}"/>
                </a:ext>
              </a:extLst>
            </p:cNvPr>
            <p:cNvSpPr/>
            <p:nvPr/>
          </p:nvSpPr>
          <p:spPr>
            <a:xfrm>
              <a:off x="524656" y="670407"/>
              <a:ext cx="659567" cy="19902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F017CE3E-989C-4568-847C-ECFBB6064B45}"/>
                </a:ext>
              </a:extLst>
            </p:cNvPr>
            <p:cNvSpPr/>
            <p:nvPr/>
          </p:nvSpPr>
          <p:spPr>
            <a:xfrm>
              <a:off x="524656" y="2726104"/>
              <a:ext cx="659567" cy="19902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A185B04-1684-4319-806A-1E7F75DAB796}"/>
                </a:ext>
              </a:extLst>
            </p:cNvPr>
            <p:cNvSpPr/>
            <p:nvPr/>
          </p:nvSpPr>
          <p:spPr>
            <a:xfrm>
              <a:off x="509666" y="4414356"/>
              <a:ext cx="659567" cy="19902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 name="Picture 3">
            <a:extLst>
              <a:ext uri="{FF2B5EF4-FFF2-40B4-BE49-F238E27FC236}">
                <a16:creationId xmlns:a16="http://schemas.microsoft.com/office/drawing/2014/main" id="{1D4D2ED3-320B-46F7-820E-320451810594}"/>
              </a:ext>
            </a:extLst>
          </p:cNvPr>
          <p:cNvPicPr>
            <a:picLocks noChangeAspect="1"/>
          </p:cNvPicPr>
          <p:nvPr/>
        </p:nvPicPr>
        <p:blipFill>
          <a:blip r:embed="rId4"/>
          <a:stretch>
            <a:fillRect/>
          </a:stretch>
        </p:blipFill>
        <p:spPr>
          <a:xfrm>
            <a:off x="157162" y="779489"/>
            <a:ext cx="4819572" cy="2107086"/>
          </a:xfrm>
          <a:prstGeom prst="rect">
            <a:avLst/>
          </a:prstGeom>
          <a:ln>
            <a:solidFill>
              <a:schemeClr val="tx1"/>
            </a:solidFill>
          </a:ln>
        </p:spPr>
      </p:pic>
    </p:spTree>
    <p:extLst>
      <p:ext uri="{BB962C8B-B14F-4D97-AF65-F5344CB8AC3E}">
        <p14:creationId xmlns:p14="http://schemas.microsoft.com/office/powerpoint/2010/main" val="858154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Bias</a:t>
            </a:r>
          </a:p>
        </p:txBody>
      </p:sp>
      <p:sp>
        <p:nvSpPr>
          <p:cNvPr id="9" name="Rectangle 8"/>
          <p:cNvSpPr/>
          <p:nvPr/>
        </p:nvSpPr>
        <p:spPr>
          <a:xfrm>
            <a:off x="5336498" y="670407"/>
            <a:ext cx="6484773"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5336497" y="1275627"/>
            <a:ext cx="6484773" cy="987888"/>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does it mean when information is referred to as bias?</a:t>
            </a:r>
          </a:p>
          <a:p>
            <a:pPr algn="ctr"/>
            <a:r>
              <a:rPr lang="en-GB" dirty="0">
                <a:solidFill>
                  <a:schemeClr val="tx1"/>
                </a:solidFill>
                <a:latin typeface="+mj-lt"/>
              </a:rPr>
              <a:t>Inclination or prejudice for or against one person or group, especially in a way considered to be unfair.</a:t>
            </a:r>
          </a:p>
          <a:p>
            <a:pPr algn="ctr"/>
            <a:endParaRPr lang="en-GB" u="sng" dirty="0">
              <a:solidFill>
                <a:schemeClr val="tx1"/>
              </a:solidFill>
              <a:latin typeface="+mj-lt"/>
            </a:endParaRPr>
          </a:p>
        </p:txBody>
      </p:sp>
      <p:sp>
        <p:nvSpPr>
          <p:cNvPr id="23" name="Rectangle 22"/>
          <p:cNvSpPr/>
          <p:nvPr/>
        </p:nvSpPr>
        <p:spPr>
          <a:xfrm>
            <a:off x="5336497" y="2413416"/>
            <a:ext cx="6484773" cy="1499017"/>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How is perspective different to bias?</a:t>
            </a:r>
          </a:p>
          <a:p>
            <a:pPr algn="ctr"/>
            <a:r>
              <a:rPr lang="en-GB" dirty="0">
                <a:solidFill>
                  <a:schemeClr val="tx1"/>
                </a:solidFill>
                <a:latin typeface="+mj-lt"/>
              </a:rPr>
              <a:t>Perspective refers to using existing information to form an opinion on a topic/subject. This can in turn influence content that is produced. This is different to bias which occurs when an opinion is formed that may come across as unfair.</a:t>
            </a:r>
          </a:p>
          <a:p>
            <a:pPr algn="ctr"/>
            <a:endParaRPr lang="en-GB" sz="1400" dirty="0">
              <a:solidFill>
                <a:schemeClr val="tx1"/>
              </a:solidFill>
              <a:latin typeface="+mj-lt"/>
            </a:endParaRPr>
          </a:p>
        </p:txBody>
      </p:sp>
      <p:sp>
        <p:nvSpPr>
          <p:cNvPr id="17" name="Rectangle 16"/>
          <p:cNvSpPr/>
          <p:nvPr/>
        </p:nvSpPr>
        <p:spPr>
          <a:xfrm>
            <a:off x="5336497" y="4062334"/>
            <a:ext cx="6484774" cy="2503358"/>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why review sites such as Amazon could be considered as being bias.</a:t>
            </a:r>
          </a:p>
          <a:p>
            <a:pPr algn="ctr"/>
            <a:r>
              <a:rPr lang="en-GB" dirty="0">
                <a:solidFill>
                  <a:schemeClr val="tx1"/>
                </a:solidFill>
                <a:latin typeface="+mj-lt"/>
              </a:rPr>
              <a:t>There are suggestions that companies will get people they know to post fake reviews to boost their sales or enhance their online reputation. </a:t>
            </a:r>
          </a:p>
          <a:p>
            <a:pPr algn="ctr"/>
            <a:r>
              <a:rPr lang="en-GB" dirty="0">
                <a:solidFill>
                  <a:schemeClr val="tx1"/>
                </a:solidFill>
                <a:latin typeface="+mj-lt"/>
              </a:rPr>
              <a:t>In some cases, the review can be based on personal experience that might not be a true reflection of the product on offer. Even one poor review can plant a seed of doubt in the mind of the buyer. Even if most of the reviews are good.</a:t>
            </a:r>
          </a:p>
          <a:p>
            <a:pPr algn="ctr"/>
            <a:endParaRPr lang="en-GB" sz="1600" dirty="0">
              <a:solidFill>
                <a:schemeClr val="tx1"/>
              </a:solidFill>
              <a:latin typeface="+mj-lt"/>
            </a:endParaRPr>
          </a:p>
          <a:p>
            <a:pPr algn="ctr"/>
            <a:endParaRPr lang="en-GB" sz="1400" dirty="0">
              <a:solidFill>
                <a:schemeClr val="tx1"/>
              </a:solidFill>
              <a:latin typeface="+mj-lt"/>
            </a:endParaRPr>
          </a:p>
        </p:txBody>
      </p:sp>
      <p:grpSp>
        <p:nvGrpSpPr>
          <p:cNvPr id="7" name="Group 6">
            <a:extLst>
              <a:ext uri="{FF2B5EF4-FFF2-40B4-BE49-F238E27FC236}">
                <a16:creationId xmlns:a16="http://schemas.microsoft.com/office/drawing/2014/main" id="{BB394A79-62E0-4C93-8B5D-9F93D4BF3ED2}"/>
              </a:ext>
            </a:extLst>
          </p:cNvPr>
          <p:cNvGrpSpPr/>
          <p:nvPr/>
        </p:nvGrpSpPr>
        <p:grpSpPr>
          <a:xfrm>
            <a:off x="157162" y="2400053"/>
            <a:ext cx="4819572" cy="4144329"/>
            <a:chOff x="157162" y="670407"/>
            <a:chExt cx="4939494" cy="4130966"/>
          </a:xfrm>
        </p:grpSpPr>
        <p:pic>
          <p:nvPicPr>
            <p:cNvPr id="5" name="Picture 4">
              <a:extLst>
                <a:ext uri="{FF2B5EF4-FFF2-40B4-BE49-F238E27FC236}">
                  <a16:creationId xmlns:a16="http://schemas.microsoft.com/office/drawing/2014/main" id="{B56BEA4E-9A3D-464C-AE75-76C436AD7BF5}"/>
                </a:ext>
              </a:extLst>
            </p:cNvPr>
            <p:cNvPicPr>
              <a:picLocks noChangeAspect="1"/>
            </p:cNvPicPr>
            <p:nvPr/>
          </p:nvPicPr>
          <p:blipFill>
            <a:blip r:embed="rId3"/>
            <a:stretch>
              <a:fillRect/>
            </a:stretch>
          </p:blipFill>
          <p:spPr>
            <a:xfrm>
              <a:off x="157162" y="670407"/>
              <a:ext cx="4939494" cy="4130966"/>
            </a:xfrm>
            <a:prstGeom prst="rect">
              <a:avLst/>
            </a:prstGeom>
            <a:ln>
              <a:solidFill>
                <a:schemeClr val="tx1"/>
              </a:solidFill>
            </a:ln>
          </p:spPr>
        </p:pic>
        <p:sp>
          <p:nvSpPr>
            <p:cNvPr id="6" name="Rectangle 5">
              <a:extLst>
                <a:ext uri="{FF2B5EF4-FFF2-40B4-BE49-F238E27FC236}">
                  <a16:creationId xmlns:a16="http://schemas.microsoft.com/office/drawing/2014/main" id="{E5738668-1E28-43D8-8EF6-24A30DC75C51}"/>
                </a:ext>
              </a:extLst>
            </p:cNvPr>
            <p:cNvSpPr/>
            <p:nvPr/>
          </p:nvSpPr>
          <p:spPr>
            <a:xfrm>
              <a:off x="524656" y="670407"/>
              <a:ext cx="659567" cy="19902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F017CE3E-989C-4568-847C-ECFBB6064B45}"/>
                </a:ext>
              </a:extLst>
            </p:cNvPr>
            <p:cNvSpPr/>
            <p:nvPr/>
          </p:nvSpPr>
          <p:spPr>
            <a:xfrm>
              <a:off x="524656" y="2726104"/>
              <a:ext cx="659567" cy="19902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A185B04-1684-4319-806A-1E7F75DAB796}"/>
                </a:ext>
              </a:extLst>
            </p:cNvPr>
            <p:cNvSpPr/>
            <p:nvPr/>
          </p:nvSpPr>
          <p:spPr>
            <a:xfrm>
              <a:off x="509666" y="4414356"/>
              <a:ext cx="659567" cy="19902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 name="Picture 3">
            <a:extLst>
              <a:ext uri="{FF2B5EF4-FFF2-40B4-BE49-F238E27FC236}">
                <a16:creationId xmlns:a16="http://schemas.microsoft.com/office/drawing/2014/main" id="{1D4D2ED3-320B-46F7-820E-320451810594}"/>
              </a:ext>
            </a:extLst>
          </p:cNvPr>
          <p:cNvPicPr>
            <a:picLocks noChangeAspect="1"/>
          </p:cNvPicPr>
          <p:nvPr/>
        </p:nvPicPr>
        <p:blipFill>
          <a:blip r:embed="rId4"/>
          <a:stretch>
            <a:fillRect/>
          </a:stretch>
        </p:blipFill>
        <p:spPr>
          <a:xfrm>
            <a:off x="157162" y="779489"/>
            <a:ext cx="4819572" cy="2107086"/>
          </a:xfrm>
          <a:prstGeom prst="rect">
            <a:avLst/>
          </a:prstGeom>
          <a:ln>
            <a:solidFill>
              <a:schemeClr val="tx1"/>
            </a:solidFill>
          </a:ln>
        </p:spPr>
      </p:pic>
    </p:spTree>
    <p:extLst>
      <p:ext uri="{BB962C8B-B14F-4D97-AF65-F5344CB8AC3E}">
        <p14:creationId xmlns:p14="http://schemas.microsoft.com/office/powerpoint/2010/main" val="2228793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Up-to-date content</a:t>
            </a:r>
          </a:p>
        </p:txBody>
      </p:sp>
      <p:sp>
        <p:nvSpPr>
          <p:cNvPr id="9" name="Rectangle 8"/>
          <p:cNvSpPr/>
          <p:nvPr/>
        </p:nvSpPr>
        <p:spPr>
          <a:xfrm>
            <a:off x="5336498" y="670407"/>
            <a:ext cx="6484773"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5336497" y="1275626"/>
            <a:ext cx="6484773" cy="121274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Why is it important that information found online is up-to-date?</a:t>
            </a:r>
          </a:p>
        </p:txBody>
      </p:sp>
      <p:sp>
        <p:nvSpPr>
          <p:cNvPr id="17" name="Rectangle 16"/>
          <p:cNvSpPr/>
          <p:nvPr/>
        </p:nvSpPr>
        <p:spPr>
          <a:xfrm>
            <a:off x="5336496" y="2671683"/>
            <a:ext cx="6484774" cy="157053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On the left is the top half of the Premier League table. Explain why this might not be most reliable source to use.</a:t>
            </a:r>
          </a:p>
          <a:p>
            <a:pPr algn="ctr"/>
            <a:endParaRPr lang="en-GB" sz="1600" dirty="0">
              <a:solidFill>
                <a:schemeClr val="tx1"/>
              </a:solidFill>
              <a:latin typeface="+mj-lt"/>
            </a:endParaRPr>
          </a:p>
          <a:p>
            <a:pPr algn="ctr"/>
            <a:endParaRPr lang="en-GB" sz="1400" dirty="0">
              <a:solidFill>
                <a:schemeClr val="tx1"/>
              </a:solidFill>
              <a:latin typeface="+mj-lt"/>
            </a:endParaRPr>
          </a:p>
        </p:txBody>
      </p:sp>
      <p:pic>
        <p:nvPicPr>
          <p:cNvPr id="8" name="Picture 7">
            <a:extLst>
              <a:ext uri="{FF2B5EF4-FFF2-40B4-BE49-F238E27FC236}">
                <a16:creationId xmlns:a16="http://schemas.microsoft.com/office/drawing/2014/main" id="{F9683AB7-E054-4BD9-93A1-B4360CDF0FC5}"/>
              </a:ext>
            </a:extLst>
          </p:cNvPr>
          <p:cNvPicPr>
            <a:picLocks noChangeAspect="1"/>
          </p:cNvPicPr>
          <p:nvPr/>
        </p:nvPicPr>
        <p:blipFill>
          <a:blip r:embed="rId3"/>
          <a:stretch>
            <a:fillRect/>
          </a:stretch>
        </p:blipFill>
        <p:spPr>
          <a:xfrm>
            <a:off x="157162" y="670407"/>
            <a:ext cx="5003996" cy="3346957"/>
          </a:xfrm>
          <a:prstGeom prst="rect">
            <a:avLst/>
          </a:prstGeom>
          <a:ln>
            <a:solidFill>
              <a:schemeClr val="tx1"/>
            </a:solidFill>
          </a:ln>
        </p:spPr>
      </p:pic>
      <p:sp>
        <p:nvSpPr>
          <p:cNvPr id="15" name="Rectangle 14">
            <a:extLst>
              <a:ext uri="{FF2B5EF4-FFF2-40B4-BE49-F238E27FC236}">
                <a16:creationId xmlns:a16="http://schemas.microsoft.com/office/drawing/2014/main" id="{455DBCD3-3476-4437-BA38-88C7E4F47E7D}"/>
              </a:ext>
            </a:extLst>
          </p:cNvPr>
          <p:cNvSpPr/>
          <p:nvPr/>
        </p:nvSpPr>
        <p:spPr>
          <a:xfrm>
            <a:off x="5336496" y="4425532"/>
            <a:ext cx="6484774" cy="215515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Frankie is using this league table to post an article with predictions of who will win the Premier League next season. </a:t>
            </a:r>
          </a:p>
          <a:p>
            <a:pPr algn="ctr"/>
            <a:endParaRPr lang="en-GB" u="sng" dirty="0">
              <a:solidFill>
                <a:schemeClr val="tx1"/>
              </a:solidFill>
              <a:latin typeface="+mj-lt"/>
            </a:endParaRPr>
          </a:p>
          <a:p>
            <a:pPr algn="ctr"/>
            <a:r>
              <a:rPr lang="en-GB" u="sng" dirty="0">
                <a:solidFill>
                  <a:schemeClr val="tx1"/>
                </a:solidFill>
                <a:latin typeface="+mj-lt"/>
              </a:rPr>
              <a:t>Explain why using this data is not recommended. </a:t>
            </a:r>
          </a:p>
          <a:p>
            <a:pPr algn="ctr"/>
            <a:endParaRPr lang="en-GB" sz="1600" dirty="0">
              <a:solidFill>
                <a:schemeClr val="tx1"/>
              </a:solidFill>
              <a:latin typeface="+mj-lt"/>
            </a:endParaRPr>
          </a:p>
          <a:p>
            <a:pPr algn="ctr"/>
            <a:endParaRPr lang="en-GB" sz="1400" dirty="0">
              <a:solidFill>
                <a:schemeClr val="tx1"/>
              </a:solidFill>
              <a:latin typeface="+mj-lt"/>
            </a:endParaRPr>
          </a:p>
        </p:txBody>
      </p:sp>
    </p:spTree>
    <p:extLst>
      <p:ext uri="{BB962C8B-B14F-4D97-AF65-F5344CB8AC3E}">
        <p14:creationId xmlns:p14="http://schemas.microsoft.com/office/powerpoint/2010/main" val="273444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Up-to-date content</a:t>
            </a:r>
          </a:p>
        </p:txBody>
      </p:sp>
      <p:sp>
        <p:nvSpPr>
          <p:cNvPr id="9" name="Rectangle 8"/>
          <p:cNvSpPr/>
          <p:nvPr/>
        </p:nvSpPr>
        <p:spPr>
          <a:xfrm>
            <a:off x="5336498" y="670407"/>
            <a:ext cx="6484773"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5336497" y="1275626"/>
            <a:ext cx="6484773" cy="1212741"/>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Why is it important that information found online is up-to-date?</a:t>
            </a:r>
          </a:p>
          <a:p>
            <a:pPr algn="ctr"/>
            <a:r>
              <a:rPr lang="en-GB" dirty="0">
                <a:solidFill>
                  <a:schemeClr val="tx1"/>
                </a:solidFill>
                <a:latin typeface="+mj-lt"/>
              </a:rPr>
              <a:t>Some information is susceptible to change over time and therefore can become irrelevant. As a result, this could lead to information being used that doesn’t have much value.</a:t>
            </a:r>
          </a:p>
        </p:txBody>
      </p:sp>
      <p:sp>
        <p:nvSpPr>
          <p:cNvPr id="17" name="Rectangle 16"/>
          <p:cNvSpPr/>
          <p:nvPr/>
        </p:nvSpPr>
        <p:spPr>
          <a:xfrm>
            <a:off x="5336496" y="2671683"/>
            <a:ext cx="6484774" cy="157053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On the left is the top half of the Premier League table. Explain why this might not be most reliable source to use.</a:t>
            </a:r>
          </a:p>
          <a:p>
            <a:pPr algn="ctr"/>
            <a:r>
              <a:rPr lang="en-GB" dirty="0">
                <a:solidFill>
                  <a:schemeClr val="tx1"/>
                </a:solidFill>
                <a:latin typeface="+mj-lt"/>
              </a:rPr>
              <a:t>At the top, it states that this is the league table from the 2017-18 season. Depending on the purpose of research, this information could be considered out of date. </a:t>
            </a:r>
          </a:p>
          <a:p>
            <a:pPr algn="ctr"/>
            <a:endParaRPr lang="en-GB" sz="1600" dirty="0">
              <a:solidFill>
                <a:schemeClr val="tx1"/>
              </a:solidFill>
              <a:latin typeface="+mj-lt"/>
            </a:endParaRPr>
          </a:p>
          <a:p>
            <a:pPr algn="ctr"/>
            <a:endParaRPr lang="en-GB" sz="1400" dirty="0">
              <a:solidFill>
                <a:schemeClr val="tx1"/>
              </a:solidFill>
              <a:latin typeface="+mj-lt"/>
            </a:endParaRPr>
          </a:p>
        </p:txBody>
      </p:sp>
      <p:pic>
        <p:nvPicPr>
          <p:cNvPr id="8" name="Picture 7">
            <a:extLst>
              <a:ext uri="{FF2B5EF4-FFF2-40B4-BE49-F238E27FC236}">
                <a16:creationId xmlns:a16="http://schemas.microsoft.com/office/drawing/2014/main" id="{F9683AB7-E054-4BD9-93A1-B4360CDF0FC5}"/>
              </a:ext>
            </a:extLst>
          </p:cNvPr>
          <p:cNvPicPr>
            <a:picLocks noChangeAspect="1"/>
          </p:cNvPicPr>
          <p:nvPr/>
        </p:nvPicPr>
        <p:blipFill>
          <a:blip r:embed="rId3"/>
          <a:stretch>
            <a:fillRect/>
          </a:stretch>
        </p:blipFill>
        <p:spPr>
          <a:xfrm>
            <a:off x="157162" y="670407"/>
            <a:ext cx="5003996" cy="3346957"/>
          </a:xfrm>
          <a:prstGeom prst="rect">
            <a:avLst/>
          </a:prstGeom>
          <a:ln>
            <a:solidFill>
              <a:schemeClr val="tx1"/>
            </a:solidFill>
          </a:ln>
        </p:spPr>
      </p:pic>
      <p:sp>
        <p:nvSpPr>
          <p:cNvPr id="15" name="Rectangle 14">
            <a:extLst>
              <a:ext uri="{FF2B5EF4-FFF2-40B4-BE49-F238E27FC236}">
                <a16:creationId xmlns:a16="http://schemas.microsoft.com/office/drawing/2014/main" id="{455DBCD3-3476-4437-BA38-88C7E4F47E7D}"/>
              </a:ext>
            </a:extLst>
          </p:cNvPr>
          <p:cNvSpPr/>
          <p:nvPr/>
        </p:nvSpPr>
        <p:spPr>
          <a:xfrm>
            <a:off x="5336496" y="4425532"/>
            <a:ext cx="6484774" cy="215515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Frankie is using this league table to post an article with predictions of who will win the Premier League next season. </a:t>
            </a:r>
          </a:p>
          <a:p>
            <a:pPr algn="ctr"/>
            <a:endParaRPr lang="en-GB" u="sng" dirty="0">
              <a:solidFill>
                <a:schemeClr val="tx1"/>
              </a:solidFill>
              <a:latin typeface="+mj-lt"/>
            </a:endParaRPr>
          </a:p>
          <a:p>
            <a:pPr algn="ctr"/>
            <a:r>
              <a:rPr lang="en-GB" u="sng" dirty="0">
                <a:solidFill>
                  <a:schemeClr val="tx1"/>
                </a:solidFill>
                <a:latin typeface="+mj-lt"/>
              </a:rPr>
              <a:t>Explain why using this data is not recommended. </a:t>
            </a:r>
          </a:p>
          <a:p>
            <a:pPr algn="ctr"/>
            <a:r>
              <a:rPr lang="en-GB" dirty="0">
                <a:solidFill>
                  <a:schemeClr val="tx1"/>
                </a:solidFill>
                <a:latin typeface="+mj-lt"/>
              </a:rPr>
              <a:t>The data is from four years ago. Football teams change players and managers every season so how they performed last season might not always indicate how they will perform next season. </a:t>
            </a:r>
          </a:p>
          <a:p>
            <a:pPr algn="ctr"/>
            <a:endParaRPr lang="en-GB" sz="1600" dirty="0">
              <a:solidFill>
                <a:schemeClr val="tx1"/>
              </a:solidFill>
              <a:latin typeface="+mj-lt"/>
            </a:endParaRPr>
          </a:p>
          <a:p>
            <a:pPr algn="ctr"/>
            <a:endParaRPr lang="en-GB" sz="1400" dirty="0">
              <a:solidFill>
                <a:schemeClr val="tx1"/>
              </a:solidFill>
              <a:latin typeface="+mj-lt"/>
            </a:endParaRPr>
          </a:p>
        </p:txBody>
      </p:sp>
    </p:spTree>
    <p:extLst>
      <p:ext uri="{BB962C8B-B14F-4D97-AF65-F5344CB8AC3E}">
        <p14:creationId xmlns:p14="http://schemas.microsoft.com/office/powerpoint/2010/main" val="2811131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User-generated reference site</a:t>
            </a:r>
          </a:p>
        </p:txBody>
      </p:sp>
      <p:sp>
        <p:nvSpPr>
          <p:cNvPr id="9" name="Rectangle 8"/>
          <p:cNvSpPr/>
          <p:nvPr/>
        </p:nvSpPr>
        <p:spPr>
          <a:xfrm>
            <a:off x="4826834" y="670407"/>
            <a:ext cx="6994438"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826833" y="1275626"/>
            <a:ext cx="6994438" cy="6880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a user-generated reference site?</a:t>
            </a:r>
          </a:p>
          <a:p>
            <a:pPr algn="ctr"/>
            <a:endParaRPr lang="en-GB" u="sng" dirty="0">
              <a:solidFill>
                <a:schemeClr val="tx1"/>
              </a:solidFill>
              <a:latin typeface="+mj-lt"/>
            </a:endParaRPr>
          </a:p>
        </p:txBody>
      </p:sp>
      <p:sp>
        <p:nvSpPr>
          <p:cNvPr id="15" name="Rectangle 14">
            <a:extLst>
              <a:ext uri="{FF2B5EF4-FFF2-40B4-BE49-F238E27FC236}">
                <a16:creationId xmlns:a16="http://schemas.microsoft.com/office/drawing/2014/main" id="{455DBCD3-3476-4437-BA38-88C7E4F47E7D}"/>
              </a:ext>
            </a:extLst>
          </p:cNvPr>
          <p:cNvSpPr/>
          <p:nvPr/>
        </p:nvSpPr>
        <p:spPr>
          <a:xfrm>
            <a:off x="4826833" y="2079041"/>
            <a:ext cx="6994438" cy="438868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the function of each user-generated reference site listed below.</a:t>
            </a:r>
          </a:p>
          <a:p>
            <a:pPr algn="ctr"/>
            <a:endParaRPr lang="en-GB" u="sng" dirty="0">
              <a:solidFill>
                <a:schemeClr val="tx1"/>
              </a:solidFill>
              <a:latin typeface="+mj-lt"/>
            </a:endParaRPr>
          </a:p>
          <a:p>
            <a:pPr algn="ctr"/>
            <a:r>
              <a:rPr lang="en-GB" u="sng" dirty="0">
                <a:solidFill>
                  <a:schemeClr val="tx1"/>
                </a:solidFill>
                <a:latin typeface="+mj-lt"/>
              </a:rPr>
              <a:t>Wikis</a:t>
            </a:r>
          </a:p>
          <a:p>
            <a:pPr algn="ctr"/>
            <a:endParaRPr lang="en-GB" u="sng" dirty="0">
              <a:solidFill>
                <a:schemeClr val="tx1"/>
              </a:solidFill>
              <a:latin typeface="+mj-lt"/>
            </a:endParaRPr>
          </a:p>
          <a:p>
            <a:pPr algn="ctr"/>
            <a:endParaRPr lang="en-GB" u="sng" dirty="0">
              <a:solidFill>
                <a:schemeClr val="tx1"/>
              </a:solidFill>
              <a:latin typeface="+mj-lt"/>
            </a:endParaRPr>
          </a:p>
          <a:p>
            <a:pPr algn="ctr"/>
            <a:r>
              <a:rPr lang="en-GB" u="sng" dirty="0">
                <a:solidFill>
                  <a:schemeClr val="tx1"/>
                </a:solidFill>
                <a:latin typeface="+mj-lt"/>
              </a:rPr>
              <a:t>Internet forums</a:t>
            </a:r>
          </a:p>
          <a:p>
            <a:pPr algn="ctr"/>
            <a:endParaRPr lang="en-GB" u="sng" dirty="0">
              <a:solidFill>
                <a:schemeClr val="tx1"/>
              </a:solidFill>
              <a:latin typeface="+mj-lt"/>
            </a:endParaRPr>
          </a:p>
          <a:p>
            <a:pPr algn="ctr"/>
            <a:endParaRPr lang="en-GB" u="sng" dirty="0">
              <a:solidFill>
                <a:schemeClr val="tx1"/>
              </a:solidFill>
              <a:latin typeface="+mj-lt"/>
            </a:endParaRPr>
          </a:p>
          <a:p>
            <a:pPr algn="ctr"/>
            <a:r>
              <a:rPr lang="en-GB" u="sng" dirty="0">
                <a:solidFill>
                  <a:schemeClr val="tx1"/>
                </a:solidFill>
                <a:latin typeface="+mj-lt"/>
              </a:rPr>
              <a:t>Newsgroups</a:t>
            </a:r>
          </a:p>
          <a:p>
            <a:pPr algn="ctr"/>
            <a:endParaRPr lang="en-GB" u="sng" dirty="0">
              <a:solidFill>
                <a:schemeClr val="tx1"/>
              </a:solidFill>
              <a:latin typeface="+mj-lt"/>
            </a:endParaRPr>
          </a:p>
          <a:p>
            <a:pPr algn="ctr"/>
            <a:endParaRPr lang="en-GB" u="sng" dirty="0">
              <a:solidFill>
                <a:schemeClr val="tx1"/>
              </a:solidFill>
              <a:latin typeface="+mj-lt"/>
            </a:endParaRPr>
          </a:p>
          <a:p>
            <a:pPr algn="ctr"/>
            <a:r>
              <a:rPr lang="en-GB" u="sng" dirty="0">
                <a:solidFill>
                  <a:schemeClr val="tx1"/>
                </a:solidFill>
                <a:latin typeface="+mj-lt"/>
              </a:rPr>
              <a:t>Review sites</a:t>
            </a:r>
          </a:p>
          <a:p>
            <a:pPr algn="ctr"/>
            <a:endParaRPr lang="en-GB" sz="1600" dirty="0">
              <a:solidFill>
                <a:schemeClr val="tx1"/>
              </a:solidFill>
              <a:latin typeface="+mj-lt"/>
            </a:endParaRPr>
          </a:p>
          <a:p>
            <a:pPr algn="ctr"/>
            <a:endParaRPr lang="en-GB" sz="1400" dirty="0">
              <a:solidFill>
                <a:schemeClr val="tx1"/>
              </a:solidFill>
              <a:latin typeface="+mj-lt"/>
            </a:endParaRPr>
          </a:p>
        </p:txBody>
      </p:sp>
      <p:pic>
        <p:nvPicPr>
          <p:cNvPr id="2" name="Picture 1">
            <a:extLst>
              <a:ext uri="{FF2B5EF4-FFF2-40B4-BE49-F238E27FC236}">
                <a16:creationId xmlns:a16="http://schemas.microsoft.com/office/drawing/2014/main" id="{B2D175D9-3A16-4E28-96E2-CCD3022B6402}"/>
              </a:ext>
            </a:extLst>
          </p:cNvPr>
          <p:cNvPicPr>
            <a:picLocks noChangeAspect="1"/>
          </p:cNvPicPr>
          <p:nvPr/>
        </p:nvPicPr>
        <p:blipFill>
          <a:blip r:embed="rId3"/>
          <a:stretch>
            <a:fillRect/>
          </a:stretch>
        </p:blipFill>
        <p:spPr>
          <a:xfrm>
            <a:off x="157162" y="670407"/>
            <a:ext cx="4454186" cy="2728690"/>
          </a:xfrm>
          <a:prstGeom prst="rect">
            <a:avLst/>
          </a:prstGeom>
          <a:ln>
            <a:solidFill>
              <a:schemeClr val="tx1"/>
            </a:solidFill>
          </a:ln>
        </p:spPr>
      </p:pic>
      <p:pic>
        <p:nvPicPr>
          <p:cNvPr id="4" name="Picture 3">
            <a:extLst>
              <a:ext uri="{FF2B5EF4-FFF2-40B4-BE49-F238E27FC236}">
                <a16:creationId xmlns:a16="http://schemas.microsoft.com/office/drawing/2014/main" id="{335BCBAE-0289-4878-AAAA-34A255DC0C70}"/>
              </a:ext>
            </a:extLst>
          </p:cNvPr>
          <p:cNvPicPr>
            <a:picLocks noChangeAspect="1"/>
          </p:cNvPicPr>
          <p:nvPr/>
        </p:nvPicPr>
        <p:blipFill>
          <a:blip r:embed="rId4"/>
          <a:stretch>
            <a:fillRect/>
          </a:stretch>
        </p:blipFill>
        <p:spPr>
          <a:xfrm>
            <a:off x="157162" y="3479251"/>
            <a:ext cx="4454186" cy="2988474"/>
          </a:xfrm>
          <a:prstGeom prst="rect">
            <a:avLst/>
          </a:prstGeom>
          <a:ln>
            <a:solidFill>
              <a:schemeClr val="tx1"/>
            </a:solidFill>
          </a:ln>
        </p:spPr>
      </p:pic>
    </p:spTree>
    <p:extLst>
      <p:ext uri="{BB962C8B-B14F-4D97-AF65-F5344CB8AC3E}">
        <p14:creationId xmlns:p14="http://schemas.microsoft.com/office/powerpoint/2010/main" val="598276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User-generated reference site</a:t>
            </a:r>
          </a:p>
        </p:txBody>
      </p:sp>
      <p:sp>
        <p:nvSpPr>
          <p:cNvPr id="9" name="Rectangle 8"/>
          <p:cNvSpPr/>
          <p:nvPr/>
        </p:nvSpPr>
        <p:spPr>
          <a:xfrm>
            <a:off x="4826834" y="670407"/>
            <a:ext cx="6994438"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826833" y="1275626"/>
            <a:ext cx="6994438" cy="688085"/>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a user-generated reference site?</a:t>
            </a:r>
          </a:p>
          <a:p>
            <a:pPr algn="ctr"/>
            <a:r>
              <a:rPr lang="en-GB" dirty="0">
                <a:solidFill>
                  <a:schemeClr val="tx1"/>
                </a:solidFill>
                <a:latin typeface="+mj-lt"/>
              </a:rPr>
              <a:t>A site that allow users to contribute and share information.</a:t>
            </a:r>
          </a:p>
          <a:p>
            <a:pPr algn="ctr"/>
            <a:endParaRPr lang="en-GB" u="sng" dirty="0">
              <a:solidFill>
                <a:schemeClr val="tx1"/>
              </a:solidFill>
              <a:latin typeface="+mj-lt"/>
            </a:endParaRPr>
          </a:p>
        </p:txBody>
      </p:sp>
      <p:sp>
        <p:nvSpPr>
          <p:cNvPr id="15" name="Rectangle 14">
            <a:extLst>
              <a:ext uri="{FF2B5EF4-FFF2-40B4-BE49-F238E27FC236}">
                <a16:creationId xmlns:a16="http://schemas.microsoft.com/office/drawing/2014/main" id="{455DBCD3-3476-4437-BA38-88C7E4F47E7D}"/>
              </a:ext>
            </a:extLst>
          </p:cNvPr>
          <p:cNvSpPr/>
          <p:nvPr/>
        </p:nvSpPr>
        <p:spPr>
          <a:xfrm>
            <a:off x="4826833" y="2079041"/>
            <a:ext cx="6994438" cy="4388684"/>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the function of each user-generated reference site listed below.</a:t>
            </a:r>
          </a:p>
          <a:p>
            <a:pPr algn="ctr"/>
            <a:endParaRPr lang="en-GB" u="sng" dirty="0">
              <a:solidFill>
                <a:schemeClr val="tx1"/>
              </a:solidFill>
              <a:latin typeface="+mj-lt"/>
            </a:endParaRPr>
          </a:p>
          <a:p>
            <a:pPr algn="ctr"/>
            <a:r>
              <a:rPr lang="en-GB" u="sng" dirty="0">
                <a:solidFill>
                  <a:schemeClr val="tx1"/>
                </a:solidFill>
                <a:latin typeface="+mj-lt"/>
              </a:rPr>
              <a:t>Wikis</a:t>
            </a:r>
          </a:p>
          <a:p>
            <a:pPr algn="ctr"/>
            <a:r>
              <a:rPr lang="en-GB" dirty="0">
                <a:solidFill>
                  <a:schemeClr val="tx1"/>
                </a:solidFill>
                <a:latin typeface="+mj-lt"/>
              </a:rPr>
              <a:t>Websites that allow user to add or edit content collaboratively.  (e.g. Wikipedia)</a:t>
            </a:r>
            <a:endParaRPr lang="en-GB" u="sng" dirty="0">
              <a:solidFill>
                <a:schemeClr val="tx1"/>
              </a:solidFill>
              <a:latin typeface="+mj-lt"/>
            </a:endParaRPr>
          </a:p>
          <a:p>
            <a:pPr algn="ctr"/>
            <a:r>
              <a:rPr lang="en-GB" u="sng" dirty="0">
                <a:solidFill>
                  <a:schemeClr val="tx1"/>
                </a:solidFill>
                <a:latin typeface="+mj-lt"/>
              </a:rPr>
              <a:t>Internet forums</a:t>
            </a:r>
          </a:p>
          <a:p>
            <a:pPr algn="ctr"/>
            <a:r>
              <a:rPr lang="en-GB" dirty="0">
                <a:solidFill>
                  <a:schemeClr val="tx1"/>
                </a:solidFill>
                <a:latin typeface="+mj-lt"/>
              </a:rPr>
              <a:t>Allow people to hold discussions by posting messages about a certain subject. </a:t>
            </a:r>
            <a:endParaRPr lang="en-GB" u="sng" dirty="0">
              <a:solidFill>
                <a:schemeClr val="tx1"/>
              </a:solidFill>
              <a:latin typeface="+mj-lt"/>
            </a:endParaRPr>
          </a:p>
          <a:p>
            <a:pPr algn="ctr"/>
            <a:r>
              <a:rPr lang="en-GB" u="sng" dirty="0">
                <a:solidFill>
                  <a:schemeClr val="tx1"/>
                </a:solidFill>
                <a:latin typeface="+mj-lt"/>
              </a:rPr>
              <a:t>Newsgroups</a:t>
            </a:r>
          </a:p>
          <a:p>
            <a:pPr algn="ctr"/>
            <a:r>
              <a:rPr lang="en-GB" dirty="0">
                <a:solidFill>
                  <a:schemeClr val="tx1"/>
                </a:solidFill>
                <a:latin typeface="+mj-lt"/>
              </a:rPr>
              <a:t>Communities like message boards, that allow users to discuss a particular topic.</a:t>
            </a:r>
            <a:endParaRPr lang="en-GB" u="sng" dirty="0">
              <a:solidFill>
                <a:schemeClr val="tx1"/>
              </a:solidFill>
              <a:latin typeface="+mj-lt"/>
            </a:endParaRPr>
          </a:p>
          <a:p>
            <a:pPr algn="ctr"/>
            <a:r>
              <a:rPr lang="en-GB" u="sng" dirty="0">
                <a:solidFill>
                  <a:schemeClr val="tx1"/>
                </a:solidFill>
                <a:latin typeface="+mj-lt"/>
              </a:rPr>
              <a:t>Review sites</a:t>
            </a:r>
          </a:p>
          <a:p>
            <a:pPr algn="ctr"/>
            <a:r>
              <a:rPr lang="en-GB" dirty="0">
                <a:solidFill>
                  <a:schemeClr val="tx1"/>
                </a:solidFill>
                <a:latin typeface="+mj-lt"/>
              </a:rPr>
              <a:t>Allows users to post reviews to inform potential customers of the product/service they are considering buying.</a:t>
            </a:r>
          </a:p>
          <a:p>
            <a:pPr algn="ctr"/>
            <a:endParaRPr lang="en-GB" sz="1400" dirty="0">
              <a:solidFill>
                <a:schemeClr val="tx1"/>
              </a:solidFill>
              <a:latin typeface="+mj-lt"/>
            </a:endParaRPr>
          </a:p>
        </p:txBody>
      </p:sp>
      <p:pic>
        <p:nvPicPr>
          <p:cNvPr id="2" name="Picture 1">
            <a:extLst>
              <a:ext uri="{FF2B5EF4-FFF2-40B4-BE49-F238E27FC236}">
                <a16:creationId xmlns:a16="http://schemas.microsoft.com/office/drawing/2014/main" id="{B2D175D9-3A16-4E28-96E2-CCD3022B6402}"/>
              </a:ext>
            </a:extLst>
          </p:cNvPr>
          <p:cNvPicPr>
            <a:picLocks noChangeAspect="1"/>
          </p:cNvPicPr>
          <p:nvPr/>
        </p:nvPicPr>
        <p:blipFill>
          <a:blip r:embed="rId3"/>
          <a:stretch>
            <a:fillRect/>
          </a:stretch>
        </p:blipFill>
        <p:spPr>
          <a:xfrm>
            <a:off x="157162" y="670407"/>
            <a:ext cx="4454186" cy="2728690"/>
          </a:xfrm>
          <a:prstGeom prst="rect">
            <a:avLst/>
          </a:prstGeom>
          <a:ln>
            <a:solidFill>
              <a:schemeClr val="tx1"/>
            </a:solidFill>
          </a:ln>
        </p:spPr>
      </p:pic>
      <p:pic>
        <p:nvPicPr>
          <p:cNvPr id="4" name="Picture 3">
            <a:extLst>
              <a:ext uri="{FF2B5EF4-FFF2-40B4-BE49-F238E27FC236}">
                <a16:creationId xmlns:a16="http://schemas.microsoft.com/office/drawing/2014/main" id="{335BCBAE-0289-4878-AAAA-34A255DC0C70}"/>
              </a:ext>
            </a:extLst>
          </p:cNvPr>
          <p:cNvPicPr>
            <a:picLocks noChangeAspect="1"/>
          </p:cNvPicPr>
          <p:nvPr/>
        </p:nvPicPr>
        <p:blipFill>
          <a:blip r:embed="rId4"/>
          <a:stretch>
            <a:fillRect/>
          </a:stretch>
        </p:blipFill>
        <p:spPr>
          <a:xfrm>
            <a:off x="157162" y="3479251"/>
            <a:ext cx="4454186" cy="2988474"/>
          </a:xfrm>
          <a:prstGeom prst="rect">
            <a:avLst/>
          </a:prstGeom>
          <a:ln>
            <a:solidFill>
              <a:schemeClr val="tx1"/>
            </a:solidFill>
          </a:ln>
        </p:spPr>
      </p:pic>
    </p:spTree>
    <p:extLst>
      <p:ext uri="{BB962C8B-B14F-4D97-AF65-F5344CB8AC3E}">
        <p14:creationId xmlns:p14="http://schemas.microsoft.com/office/powerpoint/2010/main" val="486224744"/>
      </p:ext>
    </p:extLst>
  </p:cSld>
  <p:clrMapOvr>
    <a:masterClrMapping/>
  </p:clrMapOvr>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839</Words>
  <Application>Microsoft Office PowerPoint</Application>
  <PresentationFormat>Widescreen</PresentationFormat>
  <Paragraphs>110</Paragraphs>
  <Slides>11</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Lucida Sans Typewriter</vt:lpstr>
      <vt:lpstr>Times New Roman</vt:lpstr>
      <vt:lpstr>Tw Cen MT</vt:lpstr>
      <vt:lpstr>Wingdings</vt:lpstr>
      <vt:lpstr>Office Theme</vt:lpstr>
      <vt:lpstr>WJEC GCSE Digital Technology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2021-09-11T19:42:47Z</dcterms:modified>
</cp:coreProperties>
</file>